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57" r:id="rId3"/>
    <p:sldId id="259" r:id="rId4"/>
    <p:sldId id="265" r:id="rId5"/>
    <p:sldId id="270" r:id="rId6"/>
    <p:sldId id="271" r:id="rId7"/>
    <p:sldId id="260" r:id="rId8"/>
    <p:sldId id="262" r:id="rId9"/>
    <p:sldId id="268" r:id="rId10"/>
    <p:sldId id="266" r:id="rId11"/>
    <p:sldId id="272" r:id="rId12"/>
    <p:sldId id="261" r:id="rId13"/>
    <p:sldId id="267" r:id="rId14"/>
    <p:sldId id="264" r:id="rId15"/>
    <p:sldId id="263" r:id="rId16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Default Section" id="{545E67A6-F842-4866-8962-00E6D46710BB}">
          <p14:sldIdLst>
            <p14:sldId id="256"/>
            <p14:sldId id="257"/>
            <p14:sldId id="259"/>
          </p14:sldIdLst>
        </p14:section>
        <p14:section name="Untitled Section" id="{67A2D518-24FF-4DFD-B3EB-87C98415C154}">
          <p14:sldIdLst>
            <p14:sldId id="265"/>
            <p14:sldId id="270"/>
            <p14:sldId id="271"/>
            <p14:sldId id="260"/>
            <p14:sldId id="262"/>
            <p14:sldId id="268"/>
            <p14:sldId id="266"/>
            <p14:sldId id="272"/>
            <p14:sldId id="261"/>
            <p14:sldId id="267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A3EB5E-AE02-4FED-9EAA-3B2F55C79C74}">
  <a:tblStyle styleId="{5DA3EB5E-AE02-4FED-9EAA-3B2F55C79C74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667306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5761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03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85C6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3">
            <a:alphaModFix/>
          </a:blip>
          <a:srcRect r="3297" b="329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"/>
          <p:cNvSpPr/>
          <p:nvPr/>
        </p:nvSpPr>
        <p:spPr>
          <a:xfrm>
            <a:off x="128400" y="128397"/>
            <a:ext cx="8889600" cy="6593700"/>
          </a:xfrm>
          <a:prstGeom prst="rect">
            <a:avLst/>
          </a:prstGeom>
          <a:noFill/>
          <a:ln w="9525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404329" y="658442"/>
            <a:ext cx="8229600" cy="5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>
              <a:spcBef>
                <a:spcPts val="0"/>
              </a:spcBef>
              <a:buClr>
                <a:srgbClr val="FFFFFF"/>
              </a:buClr>
              <a:buSzPct val="100000"/>
              <a:buFont typeface="Cousine"/>
              <a:buNone/>
              <a:defRPr sz="22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457200" y="1500000"/>
            <a:ext cx="8229600" cy="485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FFFF"/>
              </a:buClr>
              <a:buSzPct val="100000"/>
              <a:buFont typeface="Cousine"/>
              <a:buChar char="▪"/>
              <a:defRPr sz="30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>
              <a:spcBef>
                <a:spcPts val="480"/>
              </a:spcBef>
              <a:buClr>
                <a:srgbClr val="FFFFFF"/>
              </a:buClr>
              <a:buSzPct val="100000"/>
              <a:buFont typeface="Cousine"/>
              <a:buChar char="▫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>
              <a:spcBef>
                <a:spcPts val="480"/>
              </a:spcBef>
              <a:buClr>
                <a:srgbClr val="FFFFFF"/>
              </a:buClr>
              <a:buSzPct val="100000"/>
              <a:buFont typeface="Cousine"/>
              <a:defRPr sz="24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>
              <a:spcBef>
                <a:spcPts val="360"/>
              </a:spcBef>
              <a:buClr>
                <a:srgbClr val="FFFFFF"/>
              </a:buClr>
              <a:buSzPct val="100000"/>
              <a:buFont typeface="Cousine"/>
              <a:defRPr sz="180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11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wm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7177" y="479700"/>
            <a:ext cx="6858000" cy="1205167"/>
          </a:xfrm>
        </p:spPr>
        <p:txBody>
          <a:bodyPr/>
          <a:lstStyle/>
          <a:p>
            <a:r>
              <a:rPr lang="en-IN" dirty="0" smtClean="0"/>
              <a:t>Fourier Series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24" y="1973626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9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1468" y="521230"/>
            <a:ext cx="6858000" cy="655637"/>
          </a:xfrm>
        </p:spPr>
        <p:txBody>
          <a:bodyPr/>
          <a:lstStyle/>
          <a:p>
            <a:r>
              <a:rPr lang="en-IN" sz="4000" dirty="0" smtClean="0"/>
              <a:t>Approximation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601" y="1176867"/>
            <a:ext cx="8297332" cy="528319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apture_Mon_Apr_06_02.42.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514" y="1832504"/>
            <a:ext cx="7907506" cy="39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98713" y="193411"/>
            <a:ext cx="6858000" cy="655637"/>
          </a:xfrm>
        </p:spPr>
        <p:txBody>
          <a:bodyPr/>
          <a:lstStyle/>
          <a:p>
            <a:r>
              <a:rPr lang="en-IN" sz="3200" dirty="0" smtClean="0"/>
              <a:t>Discontinuous Functions</a:t>
            </a:r>
            <a:endParaRPr lang="en-IN" sz="4800" dirty="0"/>
          </a:p>
        </p:txBody>
      </p:sp>
      <p:pic>
        <p:nvPicPr>
          <p:cNvPr id="4" name="capture_Sun_Apr_12_17.05.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756" y="1001027"/>
            <a:ext cx="8702676" cy="43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0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0002" y="377574"/>
            <a:ext cx="6858000" cy="84483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IN" sz="4000" dirty="0" smtClean="0"/>
              <a:t>Circle Representation</a:t>
            </a:r>
            <a:endParaRPr lang="en-IN" sz="6000" dirty="0"/>
          </a:p>
        </p:txBody>
      </p:sp>
      <p:pic>
        <p:nvPicPr>
          <p:cNvPr id="5" name="Fourier Series Animation using Circl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357" y="135261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7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934" y="411163"/>
            <a:ext cx="6858000" cy="994304"/>
          </a:xfrm>
        </p:spPr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sz="4000" dirty="0" err="1" smtClean="0"/>
              <a:t>Dirichlet</a:t>
            </a:r>
            <a:r>
              <a:rPr lang="en-IN" sz="4000" dirty="0" smtClean="0"/>
              <a:t> Conditions</a:t>
            </a:r>
            <a:r>
              <a:rPr lang="en-IN" dirty="0"/>
              <a:t> 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15533"/>
            <a:ext cx="699346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Clr>
                <a:srgbClr val="FFFFFF"/>
              </a:buClr>
              <a:buSzPct val="100000"/>
            </a:pPr>
            <a:r>
              <a:rPr lang="en-IN" sz="24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The particular conditions that a function f(x) must fulfil in order that it may be expanded as a Fourier series </a:t>
            </a:r>
            <a:r>
              <a:rPr lang="en-IN" sz="2400" dirty="0" smtClean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are</a:t>
            </a:r>
          </a:p>
          <a:p>
            <a:pPr marL="342900" indent="-342900">
              <a:spcBef>
                <a:spcPts val="6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The </a:t>
            </a:r>
            <a:r>
              <a:rPr lang="en-IN" sz="2400" dirty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function must be periodic; </a:t>
            </a:r>
            <a:endParaRPr lang="en-IN" sz="2400" dirty="0" smtClean="0">
              <a:solidFill>
                <a:srgbClr val="FFFFFF"/>
              </a:solidFill>
              <a:latin typeface="Cousine"/>
              <a:ea typeface="Cousine"/>
              <a:cs typeface="Cousine"/>
            </a:endParaRPr>
          </a:p>
          <a:p>
            <a:pPr marL="342900" indent="-342900">
              <a:spcBef>
                <a:spcPts val="6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It </a:t>
            </a:r>
            <a:r>
              <a:rPr lang="en-IN" sz="2400" dirty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must be single-valued and </a:t>
            </a:r>
            <a:r>
              <a:rPr lang="en-IN" sz="2400" dirty="0" smtClean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continuous;</a:t>
            </a:r>
          </a:p>
          <a:p>
            <a:pPr marL="342900" indent="-342900">
              <a:spcBef>
                <a:spcPts val="6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It </a:t>
            </a:r>
            <a:r>
              <a:rPr lang="en-IN" sz="2400" dirty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must have only a finite number of maxima and minima within one periodic; </a:t>
            </a:r>
            <a:endParaRPr lang="en-IN" sz="2400" dirty="0" smtClean="0">
              <a:solidFill>
                <a:srgbClr val="FFFFFF"/>
              </a:solidFill>
              <a:latin typeface="Cousine"/>
              <a:ea typeface="Cousine"/>
              <a:cs typeface="Cousine"/>
            </a:endParaRPr>
          </a:p>
          <a:p>
            <a:pPr marL="342900" indent="-342900">
              <a:spcBef>
                <a:spcPts val="600"/>
              </a:spcBef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The </a:t>
            </a:r>
            <a:r>
              <a:rPr lang="en-IN" sz="2400" dirty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integral over one period of |f(x)| must </a:t>
            </a:r>
            <a:r>
              <a:rPr lang="en-IN" sz="2400" dirty="0" smtClean="0">
                <a:solidFill>
                  <a:srgbClr val="FFFFFF"/>
                </a:solidFill>
                <a:latin typeface="Cousine"/>
                <a:ea typeface="Cousine"/>
                <a:cs typeface="Cousine"/>
              </a:rPr>
              <a:t>converge.</a:t>
            </a:r>
            <a:endParaRPr lang="en-US" sz="24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  <p:extLst>
      <p:ext uri="{BB962C8B-B14F-4D97-AF65-F5344CB8AC3E}">
        <p14:creationId xmlns:p14="http://schemas.microsoft.com/office/powerpoint/2010/main" val="32234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775" y="608580"/>
            <a:ext cx="6999973" cy="5917347"/>
          </a:xfrm>
        </p:spPr>
        <p:txBody>
          <a:bodyPr/>
          <a:lstStyle/>
          <a:p>
            <a:r>
              <a:rPr lang="en-IN" sz="4000" dirty="0" smtClean="0"/>
              <a:t>Applications</a:t>
            </a:r>
          </a:p>
          <a:p>
            <a:endParaRPr lang="en-IN" sz="4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2000" dirty="0" smtClean="0"/>
              <a:t>.mp3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2000" dirty="0" smtClean="0"/>
              <a:t>Signals Processing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2000" dirty="0" smtClean="0"/>
              <a:t>Advanced noise cancellation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2000" dirty="0" smtClean="0"/>
              <a:t>Solutions Partial Differential Equations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2000" dirty="0" smtClean="0"/>
              <a:t>Cryptography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2000" dirty="0" smtClean="0"/>
              <a:t>Optics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IN" sz="2000" dirty="0"/>
              <a:t>DNA Sequencing</a:t>
            </a:r>
          </a:p>
          <a:p>
            <a:pPr algn="l"/>
            <a:endParaRPr lang="en-IN" sz="2000" dirty="0" smtClean="0"/>
          </a:p>
          <a:p>
            <a:pPr algn="l"/>
            <a:endParaRPr lang="en-IN" sz="2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algn="l"/>
            <a:endParaRPr lang="en-IN" sz="2000" dirty="0" smtClean="0"/>
          </a:p>
          <a:p>
            <a:pPr algn="l"/>
            <a:endParaRPr lang="en-IN" sz="2000" dirty="0" smtClean="0"/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IN" sz="2000" dirty="0"/>
          </a:p>
          <a:p>
            <a:endParaRPr lang="en-IN" sz="4000" dirty="0" smtClean="0"/>
          </a:p>
        </p:txBody>
      </p:sp>
    </p:spTree>
    <p:extLst>
      <p:ext uri="{BB962C8B-B14F-4D97-AF65-F5344CB8AC3E}">
        <p14:creationId xmlns:p14="http://schemas.microsoft.com/office/powerpoint/2010/main" val="26671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 Dark Knight Rises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729" y="320039"/>
            <a:ext cx="7559291" cy="56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5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224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2743" y="602599"/>
            <a:ext cx="6858000" cy="870066"/>
          </a:xfrm>
        </p:spPr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1241659" y="2128838"/>
            <a:ext cx="10444163" cy="472916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IN" sz="3200" dirty="0" smtClean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 Introduction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</a:t>
            </a:r>
            <a:r>
              <a:rPr lang="en-IN" sz="3200" dirty="0" smtClean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History</a:t>
            </a:r>
            <a:endParaRPr lang="en-IN" sz="3200" dirty="0">
              <a:solidFill>
                <a:srgbClr val="FFFFFF"/>
              </a:solidFill>
              <a:latin typeface="Cousine"/>
              <a:ea typeface="Cousine"/>
              <a:cs typeface="Cousine"/>
              <a:sym typeface="Cousine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 Graphs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 Circle Representation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 Functions Using Fourier Series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FFFFFF"/>
                </a:solidFill>
                <a:latin typeface="Cousine"/>
                <a:ea typeface="Cousine"/>
                <a:cs typeface="Cousine"/>
                <a:sym typeface="Cousine"/>
              </a:rPr>
              <a:t>  Applications of Fourier Series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00000"/>
              <a:buFont typeface="Wingdings" panose="05000000000000000000" pitchFamily="2" charset="2"/>
              <a:buChar char="Ø"/>
              <a:tabLst/>
              <a:defRPr/>
            </a:pPr>
            <a:endParaRPr kumimoji="0" lang="en-IN" sz="4000" b="1" i="0" u="none" strike="noStrike" kern="1200" cap="none" spc="-50" normalizeH="0" baseline="0" noProof="0" dirty="0" smtClean="0">
              <a:ln>
                <a:noFill/>
              </a:ln>
              <a:solidFill>
                <a:srgbClr val="2683C6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Tx/>
              <a:buSzPct val="110000"/>
              <a:buFont typeface="Tw Cen MT" panose="020B0602020104020603" pitchFamily="34" charset="0"/>
              <a:buNone/>
              <a:tabLst/>
              <a:defRPr/>
            </a:pPr>
            <a:endParaRPr kumimoji="0" lang="en-IN" sz="4000" b="1" i="0" u="none" strike="noStrike" kern="1200" cap="none" spc="-50" normalizeH="0" baseline="0" noProof="0" dirty="0">
              <a:ln>
                <a:noFill/>
              </a:ln>
              <a:solidFill>
                <a:srgbClr val="2683C6">
                  <a:lumMod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8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2367" y="602600"/>
            <a:ext cx="6858000" cy="947069"/>
          </a:xfrm>
        </p:spPr>
        <p:txBody>
          <a:bodyPr/>
          <a:lstStyle/>
          <a:p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 smtClean="0"/>
              <a:t/>
            </a:r>
            <a:br>
              <a:rPr lang="en-IN" sz="4400" dirty="0" smtClean="0"/>
            </a:br>
            <a:r>
              <a:rPr lang="en-IN" sz="4400" dirty="0"/>
              <a:t/>
            </a:r>
            <a:br>
              <a:rPr lang="en-IN" sz="4400" dirty="0"/>
            </a:br>
            <a:r>
              <a:rPr lang="en-IN" sz="4400" dirty="0" smtClean="0"/>
              <a:t>Joseph Fourier</a:t>
            </a:r>
            <a:br>
              <a:rPr lang="en-IN" sz="4400" dirty="0" smtClean="0"/>
            </a:br>
            <a:r>
              <a:rPr lang="en-IN" sz="4400" dirty="0" smtClean="0"/>
              <a:t>[</a:t>
            </a:r>
            <a:r>
              <a:rPr lang="en-IN" sz="4000" dirty="0" smtClean="0"/>
              <a:t>1768-1830]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896" y="1774269"/>
            <a:ext cx="3254942" cy="398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5267" y="580496"/>
            <a:ext cx="6858000" cy="439782"/>
          </a:xfrm>
        </p:spPr>
        <p:txBody>
          <a:bodyPr/>
          <a:lstStyle/>
          <a:p>
            <a:r>
              <a:rPr lang="en-IN" sz="4400" dirty="0"/>
              <a:t>Introduction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9670" y="1202266"/>
                <a:ext cx="7933266" cy="1550559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b="0" dirty="0" smtClean="0"/>
              </a:p>
              <a:p>
                <a:pPr algn="l"/>
                <a:r>
                  <a:rPr lang="en-IN" dirty="0" smtClean="0"/>
                  <a:t>		</a:t>
                </a:r>
                <a:endParaRPr lang="en-IN" dirty="0"/>
              </a:p>
              <a:p>
                <a:pPr algn="l"/>
                <a:endParaRPr lang="en-IN" dirty="0"/>
              </a:p>
              <a:p>
                <a:pPr algn="l"/>
                <a:endParaRPr lang="en-IN" dirty="0" smtClean="0"/>
              </a:p>
              <a:p>
                <a:pPr algn="l"/>
                <a:endParaRPr lang="en-IN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IN" dirty="0"/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9670" y="1202266"/>
                <a:ext cx="7933266" cy="1550559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apture_Sun_Apr_12_21.31.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6479" y="2448476"/>
            <a:ext cx="7119647" cy="40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4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9669" y="1164774"/>
                <a:ext cx="7933266" cy="4368800"/>
              </a:xfrm>
            </p:spPr>
            <p:txBody>
              <a:bodyPr/>
              <a:lstStyle/>
              <a:p>
                <a:pPr algn="l"/>
                <a:r>
                  <a:rPr lang="en-IN" dirty="0" smtClean="0"/>
                  <a:t>	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𝑠𝑖𝑛𝑥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IN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IN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IN" dirty="0"/>
              </a:p>
              <a:p>
                <a:pPr algn="l"/>
                <a:endParaRPr lang="en-IN" dirty="0"/>
              </a:p>
              <a:p>
                <a:pPr algn="l"/>
                <a:r>
                  <a:rPr lang="en-IN" dirty="0"/>
                  <a:t> </a:t>
                </a:r>
                <a:r>
                  <a:rPr lang="en-IN" dirty="0" smtClean="0"/>
                  <a:t>			</a:t>
                </a:r>
              </a:p>
              <a:p>
                <a:pPr algn="l"/>
                <a:r>
                  <a:rPr lang="en-IN" dirty="0"/>
                  <a:t>	</a:t>
                </a:r>
                <a:r>
                  <a:rPr lang="en-IN" dirty="0" smtClean="0"/>
                  <a:t>		  Continuous </a:t>
                </a:r>
                <a:r>
                  <a:rPr lang="en-IN" dirty="0"/>
                  <a:t>Function</a:t>
                </a:r>
              </a:p>
              <a:p>
                <a:pPr algn="l"/>
                <a:r>
                  <a:rPr lang="en-IN" dirty="0"/>
                  <a:t>	                                   </a:t>
                </a:r>
                <a:r>
                  <a:rPr lang="en-IN" dirty="0" smtClean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 smtClean="0"/>
              </a:p>
              <a:p>
                <a:pPr algn="l"/>
                <a:r>
                  <a:rPr lang="en-IN" dirty="0"/>
                  <a:t>Converges to</a:t>
                </a:r>
              </a:p>
              <a:p>
                <a:pPr algn="l"/>
                <a:endParaRPr lang="en-IN" dirty="0" smtClean="0"/>
              </a:p>
              <a:p>
                <a:pPr algn="l"/>
                <a:r>
                  <a:rPr lang="en-IN" dirty="0"/>
                  <a:t>	                        </a:t>
                </a:r>
                <a:r>
                  <a:rPr lang="en-IN" dirty="0" smtClean="0"/>
                  <a:t>  Discontinuous Function</a:t>
                </a:r>
              </a:p>
              <a:p>
                <a:pPr algn="l"/>
                <a:endParaRPr lang="en-IN" dirty="0"/>
              </a:p>
              <a:p>
                <a:pPr algn="l"/>
                <a:r>
                  <a:rPr lang="en-IN" dirty="0"/>
                  <a:t>				</a:t>
                </a:r>
              </a:p>
              <a:p>
                <a:pPr algn="l"/>
                <a:r>
                  <a:rPr lang="en-IN" dirty="0"/>
                  <a:t>		</a:t>
                </a:r>
              </a:p>
            </p:txBody>
          </p:sp>
        </mc:Choice>
        <mc:Fallback xmlns="">
          <p:sp>
            <p:nvSpPr>
              <p:cNvPr id="3" name="Sub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9669" y="1164774"/>
                <a:ext cx="7933266" cy="4368800"/>
              </a:xfrm>
              <a:blipFill rotWithShape="0">
                <a:blip r:embed="rId2"/>
                <a:stretch>
                  <a:fillRect l="-1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2740436" y="2911306"/>
            <a:ext cx="773409" cy="8211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740436" y="3970916"/>
            <a:ext cx="866543" cy="80444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33968" y="5013810"/>
                <a:ext cx="2930448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usine"/>
                              <a:cs typeface="Cousine"/>
                              <a:sym typeface="Cousine"/>
                            </a:rPr>
                          </m:ctrlPr>
                        </m:fPr>
                        <m:num>
                          <m:r>
                            <a:rPr lang="en-IN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usine"/>
                              <a:cs typeface="Cousine"/>
                              <a:sym typeface="Cousine"/>
                            </a:rPr>
                            <m:t>1</m:t>
                          </m:r>
                        </m:num>
                        <m:den>
                          <m:r>
                            <a:rPr lang="en-IN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usine"/>
                              <a:cs typeface="Cousine"/>
                              <a:sym typeface="Cousine"/>
                            </a:rPr>
                            <m:t>2</m:t>
                          </m:r>
                        </m:den>
                      </m:f>
                      <m:func>
                        <m:funcPr>
                          <m:ctrlPr>
                            <a:rPr lang="en-IN" sz="2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usine"/>
                              <a:cs typeface="Cousine"/>
                              <a:sym typeface="Cousine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  <m:t>𝑥</m:t>
                              </m:r>
                              <m: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  <m:t>→</m:t>
                              </m:r>
                              <m: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  <m:t>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</m:ctrlPr>
                            </m:dPr>
                            <m:e>
                              <m: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IN" sz="2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ousine"/>
                                      <a:cs typeface="Cousine"/>
                                      <a:sym typeface="Cousine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4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ousine"/>
                                          <a:cs typeface="Cousine"/>
                                          <a:sym typeface="Cousine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ousine"/>
                                          <a:cs typeface="Cousine"/>
                                          <a:sym typeface="Cousine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i="1">
                                          <a:solidFill>
                                            <a:srgbClr val="FFFFFF"/>
                                          </a:solidFill>
                                          <a:latin typeface="Cambria Math" panose="02040503050406030204" pitchFamily="18" charset="0"/>
                                          <a:ea typeface="Cousine"/>
                                          <a:cs typeface="Cousine"/>
                                          <a:sym typeface="Cousine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  <m:t>+</m:t>
                              </m:r>
                              <m: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  <m:t>𝑓</m:t>
                              </m:r>
                              <m:r>
                                <a:rPr lang="en-IN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  <a:sym typeface="Cousine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IN" sz="2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ousine"/>
                                      <a:cs typeface="Cousine"/>
                                      <a:sym typeface="Cousine"/>
                                    </a:rPr>
                                  </m:ctrlPr>
                                </m:sSupPr>
                                <m:e>
                                  <m:r>
                                    <a:rPr lang="en-IN" sz="2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ousine"/>
                                      <a:cs typeface="Cousine"/>
                                      <a:sym typeface="Cousine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IN" sz="2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ea typeface="Cousine"/>
                                      <a:cs typeface="Cousine"/>
                                      <a:sym typeface="Cousine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IN" sz="24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Cousine"/>
                          <a:cs typeface="Cousine"/>
                          <a:sym typeface="Cousine"/>
                        </a:rPr>
                        <m:t>)</m:t>
                      </m:r>
                    </m:oMath>
                  </m:oMathPara>
                </a14:m>
                <a:endParaRPr lang="en-IN" sz="2400" i="1" dirty="0">
                  <a:solidFill>
                    <a:srgbClr val="FFFFFF"/>
                  </a:solidFill>
                  <a:latin typeface="Cambria Math" panose="02040503050406030204" pitchFamily="18" charset="0"/>
                  <a:ea typeface="Cousine"/>
                  <a:cs typeface="Cousine"/>
                  <a:sym typeface="Cousine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68" y="5013810"/>
                <a:ext cx="2930448" cy="6914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06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95862" y="362315"/>
            <a:ext cx="6858000" cy="5845980"/>
          </a:xfrm>
        </p:spPr>
        <p:txBody>
          <a:bodyPr/>
          <a:lstStyle/>
          <a:p>
            <a:pPr algn="l"/>
            <a:endParaRPr lang="en-IN" dirty="0" smtClean="0"/>
          </a:p>
          <a:p>
            <a:pPr algn="l"/>
            <a:r>
              <a:rPr lang="en-IN" dirty="0" smtClean="0"/>
              <a:t>Fourier Series is a way of representing a function as an infinite sum of its fundamentals and harmonics.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0073" y="2947543"/>
                <a:ext cx="7644085" cy="1007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pt-B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pt-BR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40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pt-BR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73" y="2947543"/>
                <a:ext cx="7644085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2406861" y="4201832"/>
            <a:ext cx="160868" cy="7415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70639" y="5088178"/>
            <a:ext cx="183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smtClean="0">
                <a:solidFill>
                  <a:schemeClr val="bg1"/>
                </a:solidFill>
              </a:rPr>
              <a:t>Fundamental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4128" y="5088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</a:rPr>
              <a:t>Harmonics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628064" y="4294641"/>
            <a:ext cx="241665" cy="648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2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309563"/>
            <a:ext cx="6858000" cy="951970"/>
          </a:xfrm>
        </p:spPr>
        <p:txBody>
          <a:bodyPr/>
          <a:lstStyle/>
          <a:p>
            <a:r>
              <a:rPr lang="en-IN" sz="4000" dirty="0" smtClean="0"/>
              <a:t>Graphs</a:t>
            </a:r>
            <a:endParaRPr lang="en-IN" dirty="0"/>
          </a:p>
        </p:txBody>
      </p:sp>
      <p:pic>
        <p:nvPicPr>
          <p:cNvPr id="14" name="capture_Sun_Apr_12_22.27.4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785" y="1482913"/>
            <a:ext cx="8797465" cy="411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6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8503" y="367950"/>
            <a:ext cx="6858000" cy="1266117"/>
          </a:xfrm>
        </p:spPr>
        <p:txBody>
          <a:bodyPr/>
          <a:lstStyle/>
          <a:p>
            <a:r>
              <a:rPr lang="en-IN" sz="4000" dirty="0" smtClean="0"/>
              <a:t>Graphs</a:t>
            </a:r>
            <a:endParaRPr lang="en-IN" sz="6000" dirty="0"/>
          </a:p>
        </p:txBody>
      </p:sp>
      <p:pic>
        <p:nvPicPr>
          <p:cNvPr id="4" name="capture_Mon_Apr_06_03.14.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2278" y="1724185"/>
            <a:ext cx="8492596" cy="3539066"/>
          </a:xfrm>
          <a:prstGeom prst="rect">
            <a:avLst/>
          </a:prstGeom>
        </p:spPr>
      </p:pic>
      <p:pic>
        <p:nvPicPr>
          <p:cNvPr id="2" name="capture_Sun_Apr_12_22.41.3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2278" y="1724185"/>
            <a:ext cx="8790450" cy="293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4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 fullScrn="1"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0969" y="135325"/>
                <a:ext cx="592535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l-GR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usine"/>
                              <a:cs typeface="Cousine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  <a:ea typeface="Cousine"/>
                                  <a:cs typeface="Cousine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  <a:ea typeface="Cousine"/>
                              <a:cs typeface="Cousine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400" dirty="0">
                  <a:solidFill>
                    <a:srgbClr val="FFFFFF"/>
                  </a:solidFill>
                  <a:latin typeface="Cousine"/>
                  <a:ea typeface="Cousine"/>
                  <a:cs typeface="Cousine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69" y="135325"/>
                <a:ext cx="592535" cy="8310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apture_Mon_Apr_06_04.19.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334" y="1146739"/>
            <a:ext cx="8432800" cy="473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0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134</Words>
  <Application>Microsoft Office PowerPoint</Application>
  <PresentationFormat>On-screen Show (4:3)</PresentationFormat>
  <Paragraphs>63</Paragraphs>
  <Slides>15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Cambria Math</vt:lpstr>
      <vt:lpstr>Cousine</vt:lpstr>
      <vt:lpstr>Times New Roman</vt:lpstr>
      <vt:lpstr>Tw Cen MT</vt:lpstr>
      <vt:lpstr>Wingdings</vt:lpstr>
      <vt:lpstr>Valentine template</vt:lpstr>
      <vt:lpstr>Fourier Series</vt:lpstr>
      <vt:lpstr>Overview</vt:lpstr>
      <vt:lpstr>                Joseph Fourier [1768-1830]</vt:lpstr>
      <vt:lpstr>Introduction</vt:lpstr>
      <vt:lpstr>PowerPoint Presentation</vt:lpstr>
      <vt:lpstr>PowerPoint Presentation</vt:lpstr>
      <vt:lpstr>Graphs</vt:lpstr>
      <vt:lpstr>PowerPoint Presentation</vt:lpstr>
      <vt:lpstr>PowerPoint Presentation</vt:lpstr>
      <vt:lpstr>Approximation</vt:lpstr>
      <vt:lpstr>Discontinuous Functions</vt:lpstr>
      <vt:lpstr>PowerPoint Presentation</vt:lpstr>
      <vt:lpstr>  Dirichlet Conditions 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Series</dc:title>
  <dc:creator>Pradyumna</dc:creator>
  <cp:lastModifiedBy>Pradyumna</cp:lastModifiedBy>
  <cp:revision>51</cp:revision>
  <dcterms:modified xsi:type="dcterms:W3CDTF">2015-04-13T02:05:16Z</dcterms:modified>
</cp:coreProperties>
</file>